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21" r:id="rId1"/>
  </p:sldMasterIdLst>
  <p:handoutMasterIdLst>
    <p:handoutMasterId r:id="rId34"/>
  </p:handoutMasterIdLst>
  <p:sldIdLst>
    <p:sldId id="258" r:id="rId2"/>
    <p:sldId id="259" r:id="rId3"/>
    <p:sldId id="285" r:id="rId4"/>
    <p:sldId id="256" r:id="rId5"/>
    <p:sldId id="260" r:id="rId6"/>
    <p:sldId id="257" r:id="rId7"/>
    <p:sldId id="289" r:id="rId8"/>
    <p:sldId id="290" r:id="rId9"/>
    <p:sldId id="292" r:id="rId10"/>
    <p:sldId id="262" r:id="rId11"/>
    <p:sldId id="263" r:id="rId12"/>
    <p:sldId id="273" r:id="rId13"/>
    <p:sldId id="264" r:id="rId14"/>
    <p:sldId id="265" r:id="rId15"/>
    <p:sldId id="266" r:id="rId16"/>
    <p:sldId id="267" r:id="rId17"/>
    <p:sldId id="269" r:id="rId18"/>
    <p:sldId id="272" r:id="rId19"/>
    <p:sldId id="274" r:id="rId20"/>
    <p:sldId id="275" r:id="rId21"/>
    <p:sldId id="277" r:id="rId22"/>
    <p:sldId id="278" r:id="rId23"/>
    <p:sldId id="279" r:id="rId24"/>
    <p:sldId id="281" r:id="rId25"/>
    <p:sldId id="282" r:id="rId26"/>
    <p:sldId id="283" r:id="rId27"/>
    <p:sldId id="284" r:id="rId28"/>
    <p:sldId id="286" r:id="rId29"/>
    <p:sldId id="293" r:id="rId30"/>
    <p:sldId id="288" r:id="rId31"/>
    <p:sldId id="287" r:id="rId32"/>
    <p:sldId id="294"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clrMode="gray"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84" autoAdjust="0"/>
    <p:restoredTop sz="94695" autoAdjust="0"/>
  </p:normalViewPr>
  <p:slideViewPr>
    <p:cSldViewPr snapToGrid="0" snapToObjects="1">
      <p:cViewPr varScale="1">
        <p:scale>
          <a:sx n="105" d="100"/>
          <a:sy n="105" d="100"/>
        </p:scale>
        <p:origin x="-9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74B3AE-0058-8B45-B9F2-DC5EE7C214B5}" type="datetimeFigureOut">
              <a:rPr lang="en-US" smtClean="0"/>
              <a:pPr/>
              <a:t>4/1/14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6B5543-1DF7-1F46-8B00-82802BC9550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EEC0E21-B571-984F-9153-562287B13750}" type="datetimeFigureOut">
              <a:rPr lang="en-US" smtClean="0"/>
              <a:pPr/>
              <a:t>4/1/14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FC56213-B4C4-4C5C-8EAE-01416D175C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EC0E21-B571-984F-9153-562287B13750}" type="datetimeFigureOut">
              <a:rPr lang="en-US" smtClean="0"/>
              <a:pPr/>
              <a:t>4/1/14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D6A98-0E16-DC45-A584-FCF9852B1E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EC0E21-B571-984F-9153-562287B13750}" type="datetimeFigureOut">
              <a:rPr lang="en-US" smtClean="0"/>
              <a:pPr/>
              <a:t>4/1/14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D6A98-0E16-DC45-A584-FCF9852B1E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EC0E21-B571-984F-9153-562287B13750}" type="datetimeFigureOut">
              <a:rPr lang="en-US" smtClean="0"/>
              <a:pPr/>
              <a:t>4/1/14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D6A98-0E16-DC45-A584-FCF9852B1E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EC0E21-B571-984F-9153-562287B13750}" type="datetimeFigureOut">
              <a:rPr lang="en-US" smtClean="0"/>
              <a:pPr/>
              <a:t>4/1/14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D6A98-0E16-DC45-A584-FCF9852B1E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EC0E21-B571-984F-9153-562287B13750}" type="datetimeFigureOut">
              <a:rPr lang="en-US" smtClean="0"/>
              <a:pPr/>
              <a:t>4/1/14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D6A98-0E16-DC45-A584-FCF9852B1E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EEC0E21-B571-984F-9153-562287B13750}" type="datetimeFigureOut">
              <a:rPr lang="en-US" smtClean="0"/>
              <a:pPr/>
              <a:t>4/1/14</a:t>
            </a:fld>
            <a:endParaRPr lang="en-US"/>
          </a:p>
        </p:txBody>
      </p:sp>
      <p:sp>
        <p:nvSpPr>
          <p:cNvPr id="27" name="Slide Number Placeholder 26"/>
          <p:cNvSpPr>
            <a:spLocks noGrp="1"/>
          </p:cNvSpPr>
          <p:nvPr>
            <p:ph type="sldNum" sz="quarter" idx="11"/>
          </p:nvPr>
        </p:nvSpPr>
        <p:spPr/>
        <p:txBody>
          <a:bodyPr rtlCol="0"/>
          <a:lstStyle/>
          <a:p>
            <a:fld id="{4E1D6A98-0E16-DC45-A584-FCF9852B1E0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EEC0E21-B571-984F-9153-562287B13750}" type="datetimeFigureOut">
              <a:rPr lang="en-US" smtClean="0"/>
              <a:pPr/>
              <a:t>4/1/14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E1D6A98-0E16-DC45-A584-FCF9852B1E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C0E21-B571-984F-9153-562287B13750}" type="datetimeFigureOut">
              <a:rPr lang="en-US" smtClean="0"/>
              <a:pPr/>
              <a:t>4/1/14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1D6A98-0E16-DC45-A584-FCF9852B1E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EC0E21-B571-984F-9153-562287B13750}" type="datetimeFigureOut">
              <a:rPr lang="en-US" smtClean="0"/>
              <a:pPr/>
              <a:t>4/1/14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D6A98-0E16-DC45-A584-FCF9852B1E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EC0E21-B571-984F-9153-562287B13750}" type="datetimeFigureOut">
              <a:rPr lang="en-US" smtClean="0"/>
              <a:pPr/>
              <a:t>4/1/14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D6A98-0E16-DC45-A584-FCF9852B1E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EEC0E21-B571-984F-9153-562287B13750}" type="datetimeFigureOut">
              <a:rPr lang="en-US" smtClean="0"/>
              <a:pPr/>
              <a:t>4/1/14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E1D6A98-0E16-DC45-A584-FCF9852B1E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Graduate Study in Computer Science</a:t>
            </a:r>
            <a:endParaRPr lang="en-US" dirty="0"/>
          </a:p>
        </p:txBody>
      </p:sp>
      <p:sp>
        <p:nvSpPr>
          <p:cNvPr id="3" name="Subtitle 2"/>
          <p:cNvSpPr>
            <a:spLocks noGrp="1"/>
          </p:cNvSpPr>
          <p:nvPr>
            <p:ph type="subTitle" idx="1"/>
          </p:nvPr>
        </p:nvSpPr>
        <p:spPr/>
        <p:txBody>
          <a:bodyPr/>
          <a:lstStyle/>
          <a:p>
            <a:r>
              <a:rPr lang="en-US" dirty="0" smtClean="0"/>
              <a:t>CS 495 – Senior Seminar in Computer Science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Graduate School Readiness Exams</a:t>
            </a:r>
            <a:endParaRPr lang="en-US" dirty="0"/>
          </a:p>
        </p:txBody>
      </p:sp>
      <p:sp>
        <p:nvSpPr>
          <p:cNvPr id="3" name="Content Placeholder 2"/>
          <p:cNvSpPr>
            <a:spLocks noGrp="1"/>
          </p:cNvSpPr>
          <p:nvPr>
            <p:ph idx="1"/>
          </p:nvPr>
        </p:nvSpPr>
        <p:spPr/>
        <p:txBody>
          <a:bodyPr>
            <a:normAutofit/>
          </a:bodyPr>
          <a:lstStyle/>
          <a:p>
            <a:r>
              <a:rPr lang="en-US" dirty="0" smtClean="0"/>
              <a:t>LSAT – Law School Admissions Test: Used extensively by law schools.  Administered by LSAC.</a:t>
            </a:r>
          </a:p>
          <a:p>
            <a:r>
              <a:rPr lang="en-US" dirty="0" smtClean="0"/>
              <a:t>MCAT – Medical College Admissions Test: Used extensively by medical schools. Administered by AAMC</a:t>
            </a:r>
          </a:p>
          <a:p>
            <a:r>
              <a:rPr lang="en-US" dirty="0" smtClean="0"/>
              <a:t>GRE – Graduate Record Exam: Used extensively by Ph.D. granting institutions.  Administered by ETS.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	</a:t>
            </a:r>
            <a:endParaRPr lang="en-US" dirty="0"/>
          </a:p>
        </p:txBody>
      </p:sp>
      <p:sp>
        <p:nvSpPr>
          <p:cNvPr id="3" name="Content Placeholder 2"/>
          <p:cNvSpPr>
            <a:spLocks noGrp="1"/>
          </p:cNvSpPr>
          <p:nvPr>
            <p:ph sz="half" idx="1"/>
          </p:nvPr>
        </p:nvSpPr>
        <p:spPr/>
        <p:txBody>
          <a:bodyPr>
            <a:normAutofit/>
          </a:bodyPr>
          <a:lstStyle/>
          <a:p>
            <a:r>
              <a:rPr lang="en-US" b="1" dirty="0" smtClean="0"/>
              <a:t>The general test</a:t>
            </a:r>
            <a:r>
              <a:rPr lang="en-US" dirty="0" smtClean="0"/>
              <a:t>: Used extensively in graduate school admissions.  </a:t>
            </a:r>
          </a:p>
          <a:p>
            <a:r>
              <a:rPr lang="en-US" dirty="0" smtClean="0"/>
              <a:t>Like the SAT/ACT on steroids</a:t>
            </a:r>
          </a:p>
          <a:p>
            <a:r>
              <a:rPr lang="en-US" dirty="0" smtClean="0"/>
              <a:t>Consists of three parts:</a:t>
            </a:r>
          </a:p>
          <a:p>
            <a:pPr lvl="1"/>
            <a:r>
              <a:rPr lang="en-US" dirty="0" smtClean="0"/>
              <a:t>Verbal Reasoning</a:t>
            </a:r>
          </a:p>
          <a:p>
            <a:pPr lvl="1"/>
            <a:r>
              <a:rPr lang="en-US" dirty="0" smtClean="0"/>
              <a:t>Quantitative Reasoning</a:t>
            </a:r>
          </a:p>
          <a:p>
            <a:pPr lvl="1"/>
            <a:r>
              <a:rPr lang="en-US" dirty="0" smtClean="0"/>
              <a:t>Analytical Writing</a:t>
            </a:r>
            <a:endParaRPr lang="en-US" dirty="0"/>
          </a:p>
        </p:txBody>
      </p:sp>
      <p:sp>
        <p:nvSpPr>
          <p:cNvPr id="4" name="Content Placeholder 3"/>
          <p:cNvSpPr>
            <a:spLocks noGrp="1"/>
          </p:cNvSpPr>
          <p:nvPr>
            <p:ph sz="half" idx="2"/>
          </p:nvPr>
        </p:nvSpPr>
        <p:spPr/>
        <p:txBody>
          <a:bodyPr>
            <a:normAutofit/>
          </a:bodyPr>
          <a:lstStyle/>
          <a:p>
            <a:r>
              <a:rPr lang="en-US" b="1" dirty="0" smtClean="0"/>
              <a:t>The subject test</a:t>
            </a:r>
            <a:r>
              <a:rPr lang="en-US" dirty="0" smtClean="0"/>
              <a:t>: Consider it optional if you have already taken it; rarely used in Computer Science graduate admissions.</a:t>
            </a:r>
          </a:p>
          <a:p>
            <a:r>
              <a:rPr lang="en-US" dirty="0" smtClean="0"/>
              <a:t>Discontinued in April of 2013.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General Test</a:t>
            </a:r>
            <a:endParaRPr lang="en-US" dirty="0"/>
          </a:p>
        </p:txBody>
      </p:sp>
      <p:sp>
        <p:nvSpPr>
          <p:cNvPr id="3" name="Content Placeholder 2"/>
          <p:cNvSpPr>
            <a:spLocks noGrp="1"/>
          </p:cNvSpPr>
          <p:nvPr>
            <p:ph idx="1"/>
          </p:nvPr>
        </p:nvSpPr>
        <p:spPr/>
        <p:txBody>
          <a:bodyPr/>
          <a:lstStyle/>
          <a:p>
            <a:pPr>
              <a:buNone/>
            </a:pPr>
            <a:r>
              <a:rPr lang="en-US" dirty="0" smtClean="0"/>
              <a:t>Three Sections:</a:t>
            </a:r>
          </a:p>
          <a:p>
            <a:pPr marL="514350" indent="-514350">
              <a:buFont typeface="+mj-lt"/>
              <a:buAutoNum type="arabicPeriod"/>
            </a:pPr>
            <a:r>
              <a:rPr lang="en-US" dirty="0" smtClean="0"/>
              <a:t>Verbal Reasoning</a:t>
            </a:r>
          </a:p>
          <a:p>
            <a:pPr marL="514350" indent="-514350">
              <a:buFont typeface="+mj-lt"/>
              <a:buAutoNum type="arabicPeriod"/>
            </a:pPr>
            <a:r>
              <a:rPr lang="en-US" dirty="0" smtClean="0"/>
              <a:t>Quantitative Reasoning</a:t>
            </a:r>
          </a:p>
          <a:p>
            <a:pPr marL="514350" indent="-514350">
              <a:buFont typeface="+mj-lt"/>
              <a:buAutoNum type="arabicPeriod"/>
            </a:pPr>
            <a:r>
              <a:rPr lang="en-US" dirty="0" smtClean="0"/>
              <a:t>Analytical Writing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Reasoning Section </a:t>
            </a:r>
            <a:endParaRPr lang="en-US" dirty="0"/>
          </a:p>
        </p:txBody>
      </p:sp>
      <p:sp>
        <p:nvSpPr>
          <p:cNvPr id="3" name="Content Placeholder 2"/>
          <p:cNvSpPr>
            <a:spLocks noGrp="1"/>
          </p:cNvSpPr>
          <p:nvPr>
            <p:ph idx="1"/>
          </p:nvPr>
        </p:nvSpPr>
        <p:spPr/>
        <p:txBody>
          <a:bodyPr/>
          <a:lstStyle/>
          <a:p>
            <a:pPr marL="514350" indent="-514350">
              <a:buNone/>
            </a:pPr>
            <a:r>
              <a:rPr lang="en-US" dirty="0" smtClean="0"/>
              <a:t>Three types of questions:	</a:t>
            </a:r>
          </a:p>
          <a:p>
            <a:pPr marL="514350" indent="-514350">
              <a:buNone/>
            </a:pPr>
            <a:endParaRPr lang="en-US" dirty="0" smtClean="0"/>
          </a:p>
          <a:p>
            <a:pPr marL="514350" indent="-514350">
              <a:buFont typeface="+mj-lt"/>
              <a:buAutoNum type="arabicPeriod"/>
            </a:pPr>
            <a:r>
              <a:rPr lang="en-US" dirty="0" smtClean="0"/>
              <a:t>Reading Comprehension</a:t>
            </a:r>
          </a:p>
          <a:p>
            <a:pPr marL="514350" indent="-514350">
              <a:buFont typeface="+mj-lt"/>
              <a:buAutoNum type="arabicPeriod"/>
            </a:pPr>
            <a:r>
              <a:rPr lang="en-US" dirty="0" smtClean="0"/>
              <a:t>Text Completion</a:t>
            </a:r>
          </a:p>
          <a:p>
            <a:pPr marL="514350" indent="-514350">
              <a:buFont typeface="+mj-lt"/>
              <a:buAutoNum type="arabicPeriod"/>
            </a:pPr>
            <a:r>
              <a:rPr lang="en-US" dirty="0" smtClean="0"/>
              <a:t>Sentence Equivalence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Comprehension</a:t>
            </a:r>
            <a:endParaRPr lang="en-US" dirty="0"/>
          </a:p>
        </p:txBody>
      </p:sp>
      <p:sp>
        <p:nvSpPr>
          <p:cNvPr id="3" name="Content Placeholder 2"/>
          <p:cNvSpPr>
            <a:spLocks noGrp="1"/>
          </p:cNvSpPr>
          <p:nvPr>
            <p:ph idx="1"/>
          </p:nvPr>
        </p:nvSpPr>
        <p:spPr/>
        <p:txBody>
          <a:bodyPr>
            <a:normAutofit/>
          </a:bodyPr>
          <a:lstStyle/>
          <a:p>
            <a:pPr>
              <a:spcAft>
                <a:spcPts val="600"/>
              </a:spcAft>
              <a:buNone/>
            </a:pPr>
            <a:r>
              <a:rPr lang="en-US" sz="1800" dirty="0" smtClean="0"/>
              <a:t>Reviving the practice of using elements of popular music in classical composition, an approach that had been in hibernation in the United States during the 1960s, composer Philip Glass …</a:t>
            </a:r>
          </a:p>
          <a:p>
            <a:pPr>
              <a:spcAft>
                <a:spcPts val="600"/>
              </a:spcAft>
              <a:buNone/>
            </a:pPr>
            <a:endParaRPr lang="en-US" sz="1800" dirty="0" smtClean="0"/>
          </a:p>
          <a:p>
            <a:pPr>
              <a:buNone/>
            </a:pPr>
            <a:r>
              <a:rPr lang="en-US" sz="1800" dirty="0" smtClean="0"/>
              <a:t>The passage addresses which of the following issues related to Glass's use of popular elements in his classical compositions? </a:t>
            </a:r>
          </a:p>
          <a:p>
            <a:pPr>
              <a:buFont typeface="+mj-lt"/>
              <a:buAutoNum type="arabicPeriod"/>
            </a:pPr>
            <a:r>
              <a:rPr lang="en-US" sz="1800" dirty="0" smtClean="0"/>
              <a:t>How it is regarded by listeners who prefer rock to the classics</a:t>
            </a:r>
          </a:p>
          <a:p>
            <a:pPr>
              <a:buFont typeface="+mj-lt"/>
              <a:buAutoNum type="arabicPeriod"/>
            </a:pPr>
            <a:r>
              <a:rPr lang="en-US" sz="1800" dirty="0" smtClean="0"/>
              <a:t>How it has affected the commercial success of Glass's music</a:t>
            </a:r>
          </a:p>
          <a:p>
            <a:pPr>
              <a:buFont typeface="+mj-lt"/>
              <a:buAutoNum type="arabicPeriod"/>
            </a:pPr>
            <a:r>
              <a:rPr lang="en-US" sz="1800" dirty="0" smtClean="0"/>
              <a:t>Whether it has contributed to a revival of interest among other composers in using popular elements in their compositions</a:t>
            </a:r>
          </a:p>
          <a:p>
            <a:pPr>
              <a:buFont typeface="+mj-lt"/>
              <a:buAutoNum type="arabicPeriod"/>
            </a:pPr>
            <a:r>
              <a:rPr lang="en-US" sz="1800" dirty="0" smtClean="0"/>
              <a:t>Whether it has had a detrimental effect on Glass's reputation as a composer of classical music</a:t>
            </a:r>
          </a:p>
          <a:p>
            <a:pPr>
              <a:buFont typeface="+mj-lt"/>
              <a:buAutoNum type="arabicPeriod"/>
            </a:pPr>
            <a:r>
              <a:rPr lang="en-US" sz="1800" dirty="0" smtClean="0"/>
              <a:t>Whether it has caused certain of Glass's works to be derivative in quality</a:t>
            </a:r>
          </a:p>
          <a:p>
            <a:pPr>
              <a:spcAft>
                <a:spcPts val="600"/>
              </a:spcAft>
              <a:buNone/>
            </a:pP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Completion</a:t>
            </a:r>
            <a:endParaRPr lang="en-US" dirty="0"/>
          </a:p>
        </p:txBody>
      </p:sp>
      <p:sp>
        <p:nvSpPr>
          <p:cNvPr id="3" name="Content Placeholder 2"/>
          <p:cNvSpPr>
            <a:spLocks noGrp="1"/>
          </p:cNvSpPr>
          <p:nvPr>
            <p:ph idx="1"/>
          </p:nvPr>
        </p:nvSpPr>
        <p:spPr/>
        <p:txBody>
          <a:bodyPr>
            <a:normAutofit/>
          </a:bodyPr>
          <a:lstStyle/>
          <a:p>
            <a:pPr>
              <a:buNone/>
            </a:pPr>
            <a:r>
              <a:rPr lang="en-US" dirty="0" smtClean="0"/>
              <a:t>Vain and prone to violence, Caravaggio could not handle success: the more his (</a:t>
            </a:r>
            <a:r>
              <a:rPr lang="en-US" dirty="0" err="1" smtClean="0"/>
              <a:t>i</a:t>
            </a:r>
            <a:r>
              <a:rPr lang="en-US" dirty="0" smtClean="0"/>
              <a:t>)__________ as an artist increased, the more (ii)__________ his life became. </a:t>
            </a:r>
            <a:endParaRPr lang="en-US" dirty="0"/>
          </a:p>
        </p:txBody>
      </p:sp>
      <p:graphicFrame>
        <p:nvGraphicFramePr>
          <p:cNvPr id="4" name="Table 3"/>
          <p:cNvGraphicFramePr>
            <a:graphicFrameLocks noGrp="1"/>
          </p:cNvGraphicFramePr>
          <p:nvPr/>
        </p:nvGraphicFramePr>
        <p:xfrm>
          <a:off x="457200" y="4015618"/>
          <a:ext cx="8069942" cy="2394856"/>
        </p:xfrm>
        <a:graphic>
          <a:graphicData uri="http://schemas.openxmlformats.org/drawingml/2006/table">
            <a:tbl>
              <a:tblPr firstRow="1" bandRow="1">
                <a:tableStyleId>{775DCB02-9BB8-47FD-8907-85C794F793BA}</a:tableStyleId>
              </a:tblPr>
              <a:tblGrid>
                <a:gridCol w="4034971"/>
                <a:gridCol w="4034971"/>
              </a:tblGrid>
              <a:tr h="598714">
                <a:tc>
                  <a:txBody>
                    <a:bodyPr/>
                    <a:lstStyle/>
                    <a:p>
                      <a:r>
                        <a:rPr lang="en-US" dirty="0" smtClean="0"/>
                        <a:t>Blank (</a:t>
                      </a:r>
                      <a:r>
                        <a:rPr lang="en-US" dirty="0" err="1" smtClean="0"/>
                        <a:t>i</a:t>
                      </a:r>
                      <a:r>
                        <a:rPr lang="en-US" dirty="0" smtClean="0"/>
                        <a:t>)</a:t>
                      </a:r>
                      <a:endParaRPr lang="en-US" dirty="0"/>
                    </a:p>
                  </a:txBody>
                  <a:tcPr/>
                </a:tc>
                <a:tc>
                  <a:txBody>
                    <a:bodyPr/>
                    <a:lstStyle/>
                    <a:p>
                      <a:r>
                        <a:rPr lang="en-US" dirty="0" smtClean="0"/>
                        <a:t>Blank (ii)</a:t>
                      </a:r>
                      <a:endParaRPr lang="en-US" dirty="0"/>
                    </a:p>
                  </a:txBody>
                  <a:tcPr/>
                </a:tc>
              </a:tr>
              <a:tr h="598714">
                <a:tc>
                  <a:txBody>
                    <a:bodyPr/>
                    <a:lstStyle/>
                    <a:p>
                      <a:r>
                        <a:rPr lang="en-US" dirty="0" smtClean="0"/>
                        <a:t>A) temperance</a:t>
                      </a:r>
                      <a:endParaRPr lang="en-US" dirty="0"/>
                    </a:p>
                  </a:txBody>
                  <a:tcPr/>
                </a:tc>
                <a:tc>
                  <a:txBody>
                    <a:bodyPr/>
                    <a:lstStyle/>
                    <a:p>
                      <a:r>
                        <a:rPr lang="en-US" dirty="0" smtClean="0"/>
                        <a:t>D) tumultuous</a:t>
                      </a:r>
                      <a:endParaRPr lang="en-US" dirty="0"/>
                    </a:p>
                  </a:txBody>
                  <a:tcPr/>
                </a:tc>
              </a:tr>
              <a:tr h="598714">
                <a:tc>
                  <a:txBody>
                    <a:bodyPr/>
                    <a:lstStyle/>
                    <a:p>
                      <a:r>
                        <a:rPr lang="en-US" dirty="0" smtClean="0"/>
                        <a:t>B) notoriety</a:t>
                      </a:r>
                      <a:endParaRPr lang="en-US" dirty="0"/>
                    </a:p>
                  </a:txBody>
                  <a:tcPr/>
                </a:tc>
                <a:tc>
                  <a:txBody>
                    <a:bodyPr/>
                    <a:lstStyle/>
                    <a:p>
                      <a:r>
                        <a:rPr lang="en-US" dirty="0" smtClean="0"/>
                        <a:t>E) providential</a:t>
                      </a:r>
                      <a:endParaRPr lang="en-US" dirty="0"/>
                    </a:p>
                  </a:txBody>
                  <a:tcPr/>
                </a:tc>
              </a:tr>
              <a:tr h="598714">
                <a:tc>
                  <a:txBody>
                    <a:bodyPr/>
                    <a:lstStyle/>
                    <a:p>
                      <a:r>
                        <a:rPr lang="en-US" dirty="0" smtClean="0"/>
                        <a:t>C) eminence</a:t>
                      </a:r>
                      <a:endParaRPr lang="en-US" dirty="0"/>
                    </a:p>
                  </a:txBody>
                  <a:tcPr/>
                </a:tc>
                <a:tc>
                  <a:txBody>
                    <a:bodyPr/>
                    <a:lstStyle/>
                    <a:p>
                      <a:r>
                        <a:rPr lang="en-US" dirty="0" smtClean="0"/>
                        <a:t>F) dispassionate</a:t>
                      </a:r>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 Answers</a:t>
            </a:r>
            <a:endParaRPr lang="en-US" dirty="0"/>
          </a:p>
        </p:txBody>
      </p:sp>
      <p:sp>
        <p:nvSpPr>
          <p:cNvPr id="4" name="Content Placeholder 3"/>
          <p:cNvSpPr>
            <a:spLocks noGrp="1"/>
          </p:cNvSpPr>
          <p:nvPr>
            <p:ph sz="half" idx="1"/>
          </p:nvPr>
        </p:nvSpPr>
        <p:spPr/>
        <p:txBody>
          <a:bodyPr/>
          <a:lstStyle/>
          <a:p>
            <a:pPr>
              <a:buNone/>
            </a:pPr>
            <a:r>
              <a:rPr lang="en-US" dirty="0" smtClean="0"/>
              <a:t>Blank I – C	</a:t>
            </a:r>
            <a:endParaRPr lang="en-US" dirty="0"/>
          </a:p>
        </p:txBody>
      </p:sp>
      <p:sp>
        <p:nvSpPr>
          <p:cNvPr id="5" name="Content Placeholder 4"/>
          <p:cNvSpPr>
            <a:spLocks noGrp="1"/>
          </p:cNvSpPr>
          <p:nvPr>
            <p:ph sz="half" idx="2"/>
          </p:nvPr>
        </p:nvSpPr>
        <p:spPr/>
        <p:txBody>
          <a:bodyPr/>
          <a:lstStyle/>
          <a:p>
            <a:pPr>
              <a:buNone/>
            </a:pPr>
            <a:r>
              <a:rPr lang="en-US" dirty="0" smtClean="0"/>
              <a:t>Blank II - 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656650"/>
          </a:xfrm>
        </p:spPr>
        <p:txBody>
          <a:bodyPr>
            <a:normAutofit/>
          </a:bodyPr>
          <a:lstStyle/>
          <a:p>
            <a:pPr algn="ctr"/>
            <a:r>
              <a:rPr lang="en-US" dirty="0" smtClean="0"/>
              <a:t>Sentence Equivalence </a:t>
            </a:r>
            <a:br>
              <a:rPr lang="en-US" dirty="0" smtClean="0"/>
            </a:br>
            <a:r>
              <a:rPr lang="en-US" sz="3200" dirty="0" smtClean="0"/>
              <a:t>Select the </a:t>
            </a:r>
            <a:r>
              <a:rPr lang="en-US" sz="3200" b="1" dirty="0" smtClean="0"/>
              <a:t>two</a:t>
            </a:r>
            <a:r>
              <a:rPr lang="en-US" sz="3200" dirty="0" smtClean="0"/>
              <a:t> choices which make the completed sentence most alike in meaning. </a:t>
            </a:r>
            <a:endParaRPr lang="en-US" sz="3200" dirty="0"/>
          </a:p>
        </p:txBody>
      </p:sp>
      <p:sp>
        <p:nvSpPr>
          <p:cNvPr id="7" name="Content Placeholder 6"/>
          <p:cNvSpPr>
            <a:spLocks noGrp="1"/>
          </p:cNvSpPr>
          <p:nvPr>
            <p:ph sz="half" idx="1"/>
          </p:nvPr>
        </p:nvSpPr>
        <p:spPr>
          <a:xfrm>
            <a:off x="457200" y="3946597"/>
            <a:ext cx="4038600" cy="2828790"/>
          </a:xfrm>
        </p:spPr>
        <p:txBody>
          <a:bodyPr/>
          <a:lstStyle/>
          <a:p>
            <a:pPr>
              <a:buNone/>
            </a:pPr>
            <a:r>
              <a:rPr lang="en-US" dirty="0" smtClean="0"/>
              <a:t>Although it does contain some pioneering ideas, one would hardly characterize the work as __________.</a:t>
            </a:r>
          </a:p>
          <a:p>
            <a:pPr>
              <a:buNone/>
            </a:pPr>
            <a:endParaRPr lang="en-US" dirty="0"/>
          </a:p>
        </p:txBody>
      </p:sp>
      <p:sp>
        <p:nvSpPr>
          <p:cNvPr id="8" name="Content Placeholder 7"/>
          <p:cNvSpPr>
            <a:spLocks noGrp="1"/>
          </p:cNvSpPr>
          <p:nvPr>
            <p:ph sz="half" idx="2"/>
          </p:nvPr>
        </p:nvSpPr>
        <p:spPr>
          <a:xfrm>
            <a:off x="4648200" y="3946597"/>
            <a:ext cx="4038600" cy="2828790"/>
          </a:xfrm>
        </p:spPr>
        <p:txBody>
          <a:bodyPr/>
          <a:lstStyle/>
          <a:p>
            <a:pPr marL="514350" indent="-514350">
              <a:buFont typeface="+mj-lt"/>
              <a:buAutoNum type="arabicPeriod"/>
            </a:pPr>
            <a:r>
              <a:rPr lang="en-US" dirty="0" smtClean="0"/>
              <a:t>orthodox</a:t>
            </a:r>
          </a:p>
          <a:p>
            <a:pPr marL="514350" indent="-514350">
              <a:buFont typeface="+mj-lt"/>
              <a:buAutoNum type="arabicPeriod"/>
            </a:pPr>
            <a:r>
              <a:rPr lang="en-US" dirty="0" smtClean="0"/>
              <a:t>eccentric</a:t>
            </a:r>
          </a:p>
          <a:p>
            <a:pPr marL="514350" indent="-514350">
              <a:buFont typeface="+mj-lt"/>
              <a:buAutoNum type="arabicPeriod"/>
            </a:pPr>
            <a:r>
              <a:rPr lang="en-US" dirty="0" smtClean="0"/>
              <a:t>original</a:t>
            </a:r>
          </a:p>
          <a:p>
            <a:pPr marL="514350" indent="-514350">
              <a:buFont typeface="+mj-lt"/>
              <a:buAutoNum type="arabicPeriod"/>
            </a:pPr>
            <a:r>
              <a:rPr lang="en-US" dirty="0" smtClean="0"/>
              <a:t>trifling</a:t>
            </a:r>
          </a:p>
          <a:p>
            <a:pPr marL="514350" indent="-514350">
              <a:buFont typeface="+mj-lt"/>
              <a:buAutoNum type="arabicPeriod"/>
            </a:pPr>
            <a:r>
              <a:rPr lang="en-US" dirty="0" smtClean="0"/>
              <a:t>conventional</a:t>
            </a:r>
          </a:p>
          <a:p>
            <a:pPr marL="514350" indent="-514350">
              <a:buFont typeface="+mj-lt"/>
              <a:buAutoNum type="arabicPeriod"/>
            </a:pPr>
            <a:r>
              <a:rPr lang="en-US" dirty="0" smtClean="0"/>
              <a:t>innovative</a:t>
            </a:r>
          </a:p>
          <a:p>
            <a:pPr marL="514350" indent="-514350">
              <a:buFont typeface="+mj-lt"/>
              <a:buAutoNum type="arabicPeriod"/>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Correct Answers	</a:t>
            </a:r>
            <a:endParaRPr lang="en-US" dirty="0"/>
          </a:p>
        </p:txBody>
      </p:sp>
      <p:sp>
        <p:nvSpPr>
          <p:cNvPr id="3" name="Subtitle 2"/>
          <p:cNvSpPr>
            <a:spLocks noGrp="1"/>
          </p:cNvSpPr>
          <p:nvPr>
            <p:ph type="subTitle" idx="1"/>
          </p:nvPr>
        </p:nvSpPr>
        <p:spPr/>
        <p:txBody>
          <a:bodyPr>
            <a:normAutofit/>
          </a:bodyPr>
          <a:lstStyle/>
          <a:p>
            <a:r>
              <a:rPr lang="en-US" dirty="0" smtClean="0"/>
              <a:t>3 – Original</a:t>
            </a:r>
          </a:p>
          <a:p>
            <a:r>
              <a:rPr lang="en-US" dirty="0" smtClean="0"/>
              <a:t>6 - Innovative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Reasoning</a:t>
            </a:r>
            <a:endParaRPr lang="en-US" dirty="0"/>
          </a:p>
        </p:txBody>
      </p:sp>
      <p:sp>
        <p:nvSpPr>
          <p:cNvPr id="3" name="Content Placeholder 2"/>
          <p:cNvSpPr>
            <a:spLocks noGrp="1"/>
          </p:cNvSpPr>
          <p:nvPr>
            <p:ph idx="1"/>
          </p:nvPr>
        </p:nvSpPr>
        <p:spPr/>
        <p:txBody>
          <a:bodyPr/>
          <a:lstStyle/>
          <a:p>
            <a:pPr>
              <a:buNone/>
            </a:pPr>
            <a:r>
              <a:rPr lang="en-US" dirty="0" smtClean="0"/>
              <a:t>Assesses your:</a:t>
            </a:r>
          </a:p>
          <a:p>
            <a:r>
              <a:rPr lang="en-US" dirty="0" smtClean="0"/>
              <a:t>basic mathematical skills</a:t>
            </a:r>
          </a:p>
          <a:p>
            <a:r>
              <a:rPr lang="en-US" dirty="0" smtClean="0"/>
              <a:t>understanding of elementary mathematical concepts</a:t>
            </a:r>
          </a:p>
          <a:p>
            <a:r>
              <a:rPr lang="en-US" dirty="0" smtClean="0"/>
              <a:t>ability to reason quantitatively and to model and solve problems with quantitative methods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Degrees Offered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Ph.D. – Doctor of Philosophy: The traditional “terminal” academic degree in the U.S. All about </a:t>
            </a:r>
            <a:r>
              <a:rPr lang="en-US" b="1" dirty="0" smtClean="0"/>
              <a:t>depth.</a:t>
            </a:r>
          </a:p>
          <a:p>
            <a:r>
              <a:rPr lang="en-US" dirty="0" smtClean="0"/>
              <a:t>M.S. – Master of Science: Traditionally, the stepping stone to Ph.D.  Now considered to be a professional degree, often skipped by those seeking an academic career.  All about </a:t>
            </a:r>
            <a:r>
              <a:rPr lang="en-US" b="1" dirty="0" smtClean="0"/>
              <a:t>breadth in theory and practice.</a:t>
            </a:r>
          </a:p>
          <a:p>
            <a:r>
              <a:rPr lang="en-US" dirty="0" smtClean="0"/>
              <a:t>M.P.C. – Master of Professional Computing: A terminal degree designed for professionals.  Not an academic degree.  Also known as M.C.S., M.S.P.C.  All about </a:t>
            </a:r>
            <a:r>
              <a:rPr lang="en-US" b="1" dirty="0" smtClean="0"/>
              <a:t>breadth in practice.</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Four types of questions	</a:t>
            </a:r>
            <a:endParaRPr lang="en-US" dirty="0"/>
          </a:p>
        </p:txBody>
      </p:sp>
      <p:sp>
        <p:nvSpPr>
          <p:cNvPr id="3" name="Content Placeholder 2"/>
          <p:cNvSpPr>
            <a:spLocks noGrp="1"/>
          </p:cNvSpPr>
          <p:nvPr>
            <p:ph idx="1"/>
          </p:nvPr>
        </p:nvSpPr>
        <p:spPr/>
        <p:txBody>
          <a:bodyPr/>
          <a:lstStyle/>
          <a:p>
            <a:r>
              <a:rPr lang="en-US" dirty="0" smtClean="0"/>
              <a:t>Quantitative Comparison</a:t>
            </a:r>
          </a:p>
          <a:p>
            <a:r>
              <a:rPr lang="en-US" dirty="0" smtClean="0"/>
              <a:t>Multiple Choice – Select one</a:t>
            </a:r>
          </a:p>
          <a:p>
            <a:r>
              <a:rPr lang="en-US" dirty="0" smtClean="0"/>
              <a:t>Multiple Choice – Select one or more</a:t>
            </a:r>
          </a:p>
          <a:p>
            <a:r>
              <a:rPr lang="en-US" dirty="0" smtClean="0"/>
              <a:t>Numeric Entry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Quantitative Comparison	</a:t>
            </a:r>
            <a:endParaRPr lang="en-US" dirty="0"/>
          </a:p>
        </p:txBody>
      </p:sp>
      <p:sp>
        <p:nvSpPr>
          <p:cNvPr id="3" name="Text Placeholder 2"/>
          <p:cNvSpPr>
            <a:spLocks noGrp="1"/>
          </p:cNvSpPr>
          <p:nvPr>
            <p:ph type="body" idx="1"/>
          </p:nvPr>
        </p:nvSpPr>
        <p:spPr/>
        <p:txBody>
          <a:bodyPr>
            <a:normAutofit fontScale="70000" lnSpcReduction="20000"/>
          </a:bodyPr>
          <a:lstStyle/>
          <a:p>
            <a:pPr algn="ctr"/>
            <a:r>
              <a:rPr lang="en-US" u="sng" dirty="0" smtClean="0"/>
              <a:t>Quantity A</a:t>
            </a:r>
          </a:p>
          <a:p>
            <a:pPr algn="ctr"/>
            <a:r>
              <a:rPr lang="en-US" dirty="0" smtClean="0"/>
              <a:t>The least prime number greater than 24</a:t>
            </a:r>
            <a:endParaRPr lang="en-US" dirty="0"/>
          </a:p>
        </p:txBody>
      </p:sp>
      <p:sp>
        <p:nvSpPr>
          <p:cNvPr id="5" name="Text Placeholder 4"/>
          <p:cNvSpPr>
            <a:spLocks noGrp="1"/>
          </p:cNvSpPr>
          <p:nvPr>
            <p:ph type="body" sz="half" idx="3"/>
          </p:nvPr>
        </p:nvSpPr>
        <p:spPr/>
        <p:txBody>
          <a:bodyPr>
            <a:normAutofit fontScale="70000" lnSpcReduction="20000"/>
          </a:bodyPr>
          <a:lstStyle/>
          <a:p>
            <a:pPr algn="ctr"/>
            <a:r>
              <a:rPr lang="en-US" u="sng" dirty="0" smtClean="0"/>
              <a:t>Quantity B</a:t>
            </a:r>
          </a:p>
          <a:p>
            <a:pPr algn="ctr"/>
            <a:r>
              <a:rPr lang="en-US" dirty="0" smtClean="0"/>
              <a:t>The greatest prime number less than 28</a:t>
            </a:r>
            <a:endParaRPr lang="en-US" dirty="0"/>
          </a:p>
        </p:txBody>
      </p:sp>
      <p:sp>
        <p:nvSpPr>
          <p:cNvPr id="4" name="Content Placeholder 3"/>
          <p:cNvSpPr>
            <a:spLocks noGrp="1"/>
          </p:cNvSpPr>
          <p:nvPr>
            <p:ph sz="quarter" idx="2"/>
          </p:nvPr>
        </p:nvSpPr>
        <p:spPr>
          <a:xfrm>
            <a:off x="457200" y="2721429"/>
            <a:ext cx="8229600" cy="3404734"/>
          </a:xfrm>
        </p:spPr>
        <p:txBody>
          <a:bodyPr/>
          <a:lstStyle/>
          <a:p>
            <a:pPr marL="457200" indent="-457200">
              <a:buAutoNum type="alphaUcParenR"/>
            </a:pPr>
            <a:r>
              <a:rPr lang="en-US" dirty="0" smtClean="0"/>
              <a:t>Quantity A is greater</a:t>
            </a:r>
          </a:p>
          <a:p>
            <a:pPr marL="457200" indent="-457200">
              <a:buAutoNum type="alphaUcParenR"/>
            </a:pPr>
            <a:r>
              <a:rPr lang="en-US" dirty="0" smtClean="0"/>
              <a:t>Quantity B is greater</a:t>
            </a:r>
          </a:p>
          <a:p>
            <a:pPr marL="457200" indent="-457200">
              <a:buAutoNum type="alphaUcParenR"/>
            </a:pPr>
            <a:r>
              <a:rPr lang="en-US" dirty="0" smtClean="0"/>
              <a:t>The two quantities are equal</a:t>
            </a:r>
          </a:p>
          <a:p>
            <a:pPr marL="457200" indent="-457200">
              <a:buAutoNum type="alphaUcParenR"/>
            </a:pPr>
            <a:r>
              <a:rPr lang="en-US" dirty="0" smtClean="0"/>
              <a:t>The relationship cannot be determined from the information given.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Multiple Choice – Select one Answer</a:t>
            </a:r>
            <a:endParaRPr lang="en-US" dirty="0"/>
          </a:p>
        </p:txBody>
      </p:sp>
      <p:sp>
        <p:nvSpPr>
          <p:cNvPr id="3" name="Text Placeholder 2"/>
          <p:cNvSpPr>
            <a:spLocks noGrp="1"/>
          </p:cNvSpPr>
          <p:nvPr>
            <p:ph type="body" idx="1"/>
          </p:nvPr>
        </p:nvSpPr>
        <p:spPr>
          <a:xfrm>
            <a:off x="457199" y="1535112"/>
            <a:ext cx="8384419" cy="1823693"/>
          </a:xfrm>
        </p:spPr>
        <p:txBody>
          <a:bodyPr/>
          <a:lstStyle/>
          <a:p>
            <a:r>
              <a:rPr lang="en-US" dirty="0" smtClean="0"/>
              <a:t>If </a:t>
            </a:r>
            <a:r>
              <a:rPr lang="en-US" i="1" dirty="0" smtClean="0"/>
              <a:t>5x + 32 = 4 – 2x</a:t>
            </a:r>
            <a:r>
              <a:rPr lang="en-US" dirty="0" smtClean="0"/>
              <a:t>, what is the value of </a:t>
            </a:r>
            <a:r>
              <a:rPr lang="en-US" dirty="0" err="1" smtClean="0"/>
              <a:t>x</a:t>
            </a:r>
            <a:r>
              <a:rPr lang="en-US" dirty="0" smtClean="0"/>
              <a:t>?</a:t>
            </a:r>
            <a:endParaRPr lang="en-US" dirty="0"/>
          </a:p>
        </p:txBody>
      </p:sp>
      <p:sp>
        <p:nvSpPr>
          <p:cNvPr id="4" name="Content Placeholder 3"/>
          <p:cNvSpPr>
            <a:spLocks noGrp="1"/>
          </p:cNvSpPr>
          <p:nvPr>
            <p:ph sz="quarter" idx="2"/>
          </p:nvPr>
        </p:nvSpPr>
        <p:spPr>
          <a:xfrm>
            <a:off x="457200" y="3621213"/>
            <a:ext cx="8384418" cy="2504950"/>
          </a:xfrm>
        </p:spPr>
        <p:txBody>
          <a:bodyPr/>
          <a:lstStyle/>
          <a:p>
            <a:pPr marL="457200" indent="-457200">
              <a:buAutoNum type="alphaUcParenR"/>
            </a:pPr>
            <a:r>
              <a:rPr lang="en-US" dirty="0" smtClean="0"/>
              <a:t>-4</a:t>
            </a:r>
          </a:p>
          <a:p>
            <a:pPr marL="457200" indent="-457200">
              <a:buAutoNum type="alphaUcParenR"/>
            </a:pPr>
            <a:r>
              <a:rPr lang="en-US" dirty="0" smtClean="0"/>
              <a:t>-3</a:t>
            </a:r>
          </a:p>
          <a:p>
            <a:pPr marL="457200" indent="-457200">
              <a:buAutoNum type="alphaUcParenR"/>
            </a:pPr>
            <a:r>
              <a:rPr lang="en-US" dirty="0" smtClean="0"/>
              <a:t>4</a:t>
            </a:r>
          </a:p>
          <a:p>
            <a:pPr marL="457200" indent="-457200">
              <a:buAutoNum type="alphaUcParenR"/>
            </a:pPr>
            <a:r>
              <a:rPr lang="en-US" dirty="0" smtClean="0"/>
              <a:t>7</a:t>
            </a:r>
          </a:p>
          <a:p>
            <a:pPr marL="457200" indent="-457200">
              <a:buAutoNum type="alphaUcParenR"/>
            </a:pPr>
            <a:r>
              <a:rPr lang="en-US" dirty="0" smtClean="0"/>
              <a:t>12</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Choice – Select one or More Answers</a:t>
            </a:r>
            <a:endParaRPr lang="en-US" dirty="0"/>
          </a:p>
        </p:txBody>
      </p:sp>
      <p:sp>
        <p:nvSpPr>
          <p:cNvPr id="3" name="Text Placeholder 2"/>
          <p:cNvSpPr>
            <a:spLocks noGrp="1"/>
          </p:cNvSpPr>
          <p:nvPr>
            <p:ph type="body" idx="1"/>
          </p:nvPr>
        </p:nvSpPr>
        <p:spPr>
          <a:xfrm>
            <a:off x="457200" y="2765799"/>
            <a:ext cx="8229600" cy="1863056"/>
          </a:xfrm>
        </p:spPr>
        <p:txBody>
          <a:bodyPr>
            <a:normAutofit/>
          </a:bodyPr>
          <a:lstStyle/>
          <a:p>
            <a:r>
              <a:rPr lang="en-US" dirty="0" smtClean="0"/>
              <a:t>Which of the following numbers have a product that is between -1 and 0?</a:t>
            </a:r>
            <a:endParaRPr lang="en-US" dirty="0"/>
          </a:p>
        </p:txBody>
      </p:sp>
      <p:sp>
        <p:nvSpPr>
          <p:cNvPr id="4" name="Content Placeholder 3"/>
          <p:cNvSpPr>
            <a:spLocks noGrp="1"/>
          </p:cNvSpPr>
          <p:nvPr>
            <p:ph sz="quarter" idx="2"/>
          </p:nvPr>
        </p:nvSpPr>
        <p:spPr>
          <a:xfrm>
            <a:off x="381000" y="4628855"/>
            <a:ext cx="4041648" cy="1965864"/>
          </a:xfrm>
        </p:spPr>
        <p:txBody>
          <a:bodyPr/>
          <a:lstStyle/>
          <a:p>
            <a:pPr marL="457200" indent="-457200">
              <a:buAutoNum type="alphaUcParenR"/>
            </a:pPr>
            <a:r>
              <a:rPr lang="en-US" dirty="0" smtClean="0"/>
              <a:t>-20</a:t>
            </a:r>
          </a:p>
          <a:p>
            <a:pPr marL="457200" indent="-457200">
              <a:buAutoNum type="alphaUcParenR"/>
            </a:pPr>
            <a:r>
              <a:rPr lang="en-US" dirty="0" smtClean="0"/>
              <a:t>-10</a:t>
            </a:r>
          </a:p>
          <a:p>
            <a:pPr marL="457200" indent="-457200">
              <a:buAutoNum type="alphaUcParenR"/>
            </a:pPr>
            <a:r>
              <a:rPr lang="en-US" dirty="0" smtClean="0"/>
              <a:t>2</a:t>
            </a:r>
            <a:r>
              <a:rPr lang="en-US" baseline="30000" dirty="0" smtClean="0"/>
              <a:t>-4</a:t>
            </a:r>
            <a:endParaRPr lang="en-US" dirty="0" smtClean="0"/>
          </a:p>
          <a:p>
            <a:pPr marL="457200" indent="-457200">
              <a:buAutoNum type="alphaUcParenR"/>
            </a:pPr>
            <a:r>
              <a:rPr lang="en-US" dirty="0" smtClean="0"/>
              <a:t>3</a:t>
            </a:r>
            <a:r>
              <a:rPr lang="en-US" baseline="30000" dirty="0" smtClean="0"/>
              <a:t>-2</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Numerical Entry – Enter your answer as an integer or a decimal</a:t>
            </a:r>
            <a:endParaRPr lang="en-US" dirty="0"/>
          </a:p>
        </p:txBody>
      </p:sp>
      <p:sp>
        <p:nvSpPr>
          <p:cNvPr id="3" name="Content Placeholder 2"/>
          <p:cNvSpPr>
            <a:spLocks noGrp="1"/>
          </p:cNvSpPr>
          <p:nvPr>
            <p:ph idx="1"/>
          </p:nvPr>
        </p:nvSpPr>
        <p:spPr/>
        <p:txBody>
          <a:bodyPr/>
          <a:lstStyle/>
          <a:p>
            <a:pPr>
              <a:buNone/>
            </a:pPr>
            <a:r>
              <a:rPr lang="en-US" dirty="0" smtClean="0"/>
              <a:t>One pen costs $0.25 and one marker costs $0.35.  At those prices, what is the total cost of 18 pens and 100 markers?</a:t>
            </a:r>
          </a:p>
          <a:p>
            <a:pPr>
              <a:buNone/>
            </a:pPr>
            <a:endParaRPr lang="en-US" dirty="0" smtClean="0"/>
          </a:p>
          <a:p>
            <a:pPr>
              <a:buNone/>
            </a:pPr>
            <a:r>
              <a:rPr lang="en-US" dirty="0" smtClean="0"/>
              <a:t>$________</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Analytical Writing </a:t>
            </a:r>
            <a:br>
              <a:rPr lang="en-US" dirty="0" smtClean="0"/>
            </a:br>
            <a:r>
              <a:rPr lang="en-US" dirty="0" smtClean="0"/>
              <a:t>Two Questions</a:t>
            </a:r>
            <a:endParaRPr lang="en-US" dirty="0"/>
          </a:p>
        </p:txBody>
      </p:sp>
      <p:sp>
        <p:nvSpPr>
          <p:cNvPr id="3" name="Content Placeholder 2"/>
          <p:cNvSpPr>
            <a:spLocks noGrp="1"/>
          </p:cNvSpPr>
          <p:nvPr>
            <p:ph idx="1"/>
          </p:nvPr>
        </p:nvSpPr>
        <p:spPr/>
        <p:txBody>
          <a:bodyPr/>
          <a:lstStyle/>
          <a:p>
            <a:pPr>
              <a:buNone/>
            </a:pPr>
            <a:r>
              <a:rPr lang="en-US" dirty="0" smtClean="0"/>
              <a:t>One “analyze the issue” question</a:t>
            </a:r>
          </a:p>
          <a:p>
            <a:pPr>
              <a:buNone/>
            </a:pPr>
            <a:r>
              <a:rPr lang="en-US" dirty="0" smtClean="0"/>
              <a:t>One “analyze the argument” question</a:t>
            </a:r>
          </a:p>
          <a:p>
            <a:pPr>
              <a:buNone/>
            </a:pPr>
            <a:endParaRPr lang="en-US" dirty="0" smtClean="0"/>
          </a:p>
          <a:p>
            <a:pPr>
              <a:buNone/>
            </a:pPr>
            <a:r>
              <a:rPr lang="en-US" dirty="0" smtClean="0"/>
              <a:t>You will have 30 minutes to answer each question.</a:t>
            </a:r>
          </a:p>
          <a:p>
            <a:pPr>
              <a:buNone/>
            </a:pP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the Issue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As people rely more and more on technology to solve problems, the ability of humans to think for themselves will surely deteriorate.</a:t>
            </a:r>
          </a:p>
          <a:p>
            <a:pPr>
              <a:buNone/>
            </a:pPr>
            <a:r>
              <a:rPr lang="en-US" dirty="0" smtClean="0"/>
              <a:t>Discuss the extent to which you agree or disagree with the statement and explain your reasoning for the position you take. In developing and supporting your position, you should consider ways in which the statement might or might not hold true and explain how these considerations shape your position.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the argument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In surveys Mason City residents rank water sports (swimming, boating and fishing) among their favorite recreational activities. The Mason River flowing through the city is rarely used for these pursuits, however, and the city park department devotes little of its budget to maintaining riverside recreational facilities. For years there have been complaints from residents about the quality of the river's water and the river's smell. In response, the state has recently announced plans to clean up Mason River. Use of the river for water sports is therefore sure to increase. The city government should for that reason devote more money in this year's budget to riverside recreational facilities.</a:t>
            </a:r>
          </a:p>
          <a:p>
            <a:pPr>
              <a:buNone/>
            </a:pPr>
            <a:r>
              <a:rPr lang="en-US" dirty="0" smtClean="0"/>
              <a:t>Write a response in which you examine the stated and/or unstated assumptions of the argument. Be sure to explain how the argument depends on the assumptions and what the implications are if the assumptions prove unwarranted.</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04648"/>
          </a:xfrm>
        </p:spPr>
        <p:txBody>
          <a:bodyPr>
            <a:normAutofit fontScale="90000"/>
          </a:bodyPr>
          <a:lstStyle/>
          <a:p>
            <a:r>
              <a:rPr lang="en-US" dirty="0" smtClean="0"/>
              <a:t>The Application Process – Allow a minimum of two to three hours for </a:t>
            </a:r>
            <a:r>
              <a:rPr lang="en-US" i="1" dirty="0" smtClean="0"/>
              <a:t>each</a:t>
            </a:r>
            <a:r>
              <a:rPr lang="en-US" dirty="0" smtClean="0"/>
              <a:t> application.	</a:t>
            </a:r>
            <a:endParaRPr lang="en-US" dirty="0"/>
          </a:p>
        </p:txBody>
      </p:sp>
      <p:sp>
        <p:nvSpPr>
          <p:cNvPr id="3" name="Content Placeholder 2"/>
          <p:cNvSpPr>
            <a:spLocks noGrp="1"/>
          </p:cNvSpPr>
          <p:nvPr>
            <p:ph idx="1"/>
          </p:nvPr>
        </p:nvSpPr>
        <p:spPr>
          <a:xfrm>
            <a:off x="457200" y="1947333"/>
            <a:ext cx="8229600" cy="4178830"/>
          </a:xfrm>
        </p:spPr>
        <p:txBody>
          <a:bodyPr>
            <a:normAutofit fontScale="92500" lnSpcReduction="10000"/>
          </a:bodyPr>
          <a:lstStyle/>
          <a:p>
            <a:pPr>
              <a:buNone/>
            </a:pPr>
            <a:r>
              <a:rPr lang="en-US" dirty="0" smtClean="0"/>
              <a:t>After you have selected a set of schools, you will need to apply to each school.</a:t>
            </a:r>
          </a:p>
          <a:p>
            <a:pPr>
              <a:buNone/>
            </a:pPr>
            <a:r>
              <a:rPr lang="en-US" dirty="0" smtClean="0"/>
              <a:t>The Application consists of </a:t>
            </a:r>
          </a:p>
          <a:p>
            <a:pPr marL="514350" indent="-514350">
              <a:buFont typeface="+mj-lt"/>
              <a:buAutoNum type="arabicPeriod"/>
            </a:pPr>
            <a:r>
              <a:rPr lang="en-US" dirty="0" smtClean="0"/>
              <a:t>The University Graduate School Application</a:t>
            </a:r>
          </a:p>
          <a:p>
            <a:pPr marL="514350" indent="-514350">
              <a:buFont typeface="+mj-lt"/>
              <a:buAutoNum type="arabicPeriod"/>
            </a:pPr>
            <a:r>
              <a:rPr lang="en-US" dirty="0" smtClean="0"/>
              <a:t>The Program Application (may be combined with 1. into a single form)</a:t>
            </a:r>
          </a:p>
          <a:p>
            <a:pPr marL="514350" indent="-514350">
              <a:buFont typeface="+mj-lt"/>
              <a:buAutoNum type="arabicPeriod"/>
            </a:pPr>
            <a:r>
              <a:rPr lang="en-US" dirty="0" smtClean="0"/>
              <a:t>GRE scores</a:t>
            </a:r>
          </a:p>
          <a:p>
            <a:pPr marL="514350" indent="-514350">
              <a:buFont typeface="+mj-lt"/>
              <a:buAutoNum type="arabicPeriod"/>
            </a:pPr>
            <a:r>
              <a:rPr lang="en-US" dirty="0" smtClean="0"/>
              <a:t>Official College Transcripts</a:t>
            </a:r>
          </a:p>
          <a:p>
            <a:pPr marL="514350" indent="-514350">
              <a:buFont typeface="+mj-lt"/>
              <a:buAutoNum type="arabicPeriod"/>
            </a:pPr>
            <a:r>
              <a:rPr lang="en-US" dirty="0" smtClean="0"/>
              <a:t>Letters of Reference</a:t>
            </a:r>
          </a:p>
          <a:p>
            <a:pPr marL="514350" indent="-514350">
              <a:buFont typeface="+mj-lt"/>
              <a:buAutoNum type="arabicPeriod"/>
            </a:pPr>
            <a:r>
              <a:rPr lang="en-US" dirty="0" smtClean="0"/>
              <a:t>The “Personal Statement / Statement of Purpose”.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Letters of Reference – Whom to Ask – From Most to Least Helpful</a:t>
            </a:r>
            <a:endParaRPr lang="en-US" dirty="0"/>
          </a:p>
        </p:txBody>
      </p:sp>
      <p:sp>
        <p:nvSpPr>
          <p:cNvPr id="3" name="Content Placeholder 2"/>
          <p:cNvSpPr>
            <a:spLocks noGrp="1"/>
          </p:cNvSpPr>
          <p:nvPr>
            <p:ph idx="1"/>
          </p:nvPr>
        </p:nvSpPr>
        <p:spPr/>
        <p:txBody>
          <a:bodyPr>
            <a:normAutofit lnSpcReduction="10000"/>
          </a:bodyPr>
          <a:lstStyle/>
          <a:p>
            <a:pPr marL="624078" indent="-514350">
              <a:buAutoNum type="arabicPeriod"/>
            </a:pPr>
            <a:r>
              <a:rPr lang="en-US" dirty="0" smtClean="0"/>
              <a:t>Letters from CS professors with whom you have conducted research count the most.  (Don’t be afraid to contact professors even several years after graduation.)</a:t>
            </a:r>
          </a:p>
          <a:p>
            <a:pPr marL="624078" indent="-514350">
              <a:buAutoNum type="arabicPeriod"/>
            </a:pPr>
            <a:r>
              <a:rPr lang="en-US" dirty="0" smtClean="0"/>
              <a:t>Letters from CS professors who have had you in classes where you have done very well.</a:t>
            </a:r>
          </a:p>
          <a:p>
            <a:pPr marL="624078" indent="-514350">
              <a:buAutoNum type="arabicPeriod"/>
            </a:pPr>
            <a:r>
              <a:rPr lang="en-US" dirty="0" smtClean="0"/>
              <a:t>Letters from other professors</a:t>
            </a:r>
          </a:p>
          <a:p>
            <a:pPr marL="624078" indent="-514350">
              <a:buAutoNum type="arabicPeriod"/>
            </a:pPr>
            <a:r>
              <a:rPr lang="en-US" dirty="0" smtClean="0"/>
              <a:t>Letters from on-campus work supervisors</a:t>
            </a:r>
          </a:p>
          <a:p>
            <a:pPr marL="624078" indent="-514350">
              <a:buAutoNum type="arabicPeriod"/>
            </a:pPr>
            <a:r>
              <a:rPr lang="en-US" dirty="0" smtClean="0"/>
              <a:t>Letters from off-campus work.</a:t>
            </a:r>
          </a:p>
          <a:p>
            <a:pPr marL="624078" indent="-514350">
              <a:buAutoNum type="arabicPeriod"/>
            </a:pPr>
            <a:r>
              <a:rPr lang="en-US" dirty="0" smtClean="0"/>
              <a:t>Letters from work colleagues count the least.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the Graduate School Admissions Process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Choosing a school</a:t>
            </a:r>
          </a:p>
          <a:p>
            <a:pPr marL="514350" indent="-514350">
              <a:buFont typeface="+mj-lt"/>
              <a:buAutoNum type="arabicPeriod"/>
            </a:pPr>
            <a:r>
              <a:rPr lang="en-US" dirty="0" smtClean="0"/>
              <a:t>The GRE/LSAT/MCAT</a:t>
            </a:r>
          </a:p>
          <a:p>
            <a:pPr marL="514350" indent="-514350">
              <a:buFont typeface="+mj-lt"/>
              <a:buAutoNum type="arabicPeriod"/>
            </a:pPr>
            <a:r>
              <a:rPr lang="en-US" dirty="0" smtClean="0"/>
              <a:t>The Application</a:t>
            </a:r>
          </a:p>
          <a:p>
            <a:pPr marL="514350" indent="-514350">
              <a:buFont typeface="+mj-lt"/>
              <a:buAutoNum type="arabicPeriod"/>
            </a:pPr>
            <a:r>
              <a:rPr lang="en-US" dirty="0" smtClean="0"/>
              <a:t>Paying for it (or getting paid for it)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“Personal Statement” or “Statement of Purpose”</a:t>
            </a:r>
            <a:endParaRPr lang="en-US" dirty="0"/>
          </a:p>
        </p:txBody>
      </p:sp>
      <p:sp>
        <p:nvSpPr>
          <p:cNvPr id="3" name="Content Placeholder 2"/>
          <p:cNvSpPr>
            <a:spLocks noGrp="1"/>
          </p:cNvSpPr>
          <p:nvPr>
            <p:ph idx="1"/>
          </p:nvPr>
        </p:nvSpPr>
        <p:spPr/>
        <p:txBody>
          <a:bodyPr>
            <a:normAutofit/>
          </a:bodyPr>
          <a:lstStyle/>
          <a:p>
            <a:pPr>
              <a:buNone/>
            </a:pPr>
            <a:r>
              <a:rPr lang="en-US" dirty="0" smtClean="0"/>
              <a:t>Many programs require you to submit a “personal statement” or a “statement of purpose”.  This writing sample should demonstrate two things:</a:t>
            </a:r>
          </a:p>
          <a:p>
            <a:pPr marL="514350" indent="-514350">
              <a:buFont typeface="+mj-lt"/>
              <a:buAutoNum type="arabicPeriod"/>
            </a:pPr>
            <a:r>
              <a:rPr lang="en-US" dirty="0" smtClean="0"/>
              <a:t>That you can clearly and correctly express herself in English.</a:t>
            </a:r>
          </a:p>
          <a:p>
            <a:pPr marL="514350" indent="-514350">
              <a:buFont typeface="+mj-lt"/>
              <a:buAutoNum type="arabicPeriod"/>
            </a:pPr>
            <a:r>
              <a:rPr lang="en-US" dirty="0" smtClean="0"/>
              <a:t>That you have a clearly articulated desire to purse a graduate degree in computer science. </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Paying for It (or, Getting Paid for It)</a:t>
            </a:r>
            <a:endParaRPr lang="en-US" dirty="0"/>
          </a:p>
        </p:txBody>
      </p:sp>
      <p:sp>
        <p:nvSpPr>
          <p:cNvPr id="3" name="Text Placeholder 2"/>
          <p:cNvSpPr>
            <a:spLocks noGrp="1"/>
          </p:cNvSpPr>
          <p:nvPr>
            <p:ph type="body" idx="1"/>
          </p:nvPr>
        </p:nvSpPr>
        <p:spPr/>
        <p:txBody>
          <a:bodyPr/>
          <a:lstStyle/>
          <a:p>
            <a:pPr algn="ctr"/>
            <a:r>
              <a:rPr lang="en-US" dirty="0" smtClean="0"/>
              <a:t>Masters degree</a:t>
            </a:r>
            <a:endParaRPr lang="en-US" dirty="0"/>
          </a:p>
        </p:txBody>
      </p:sp>
      <p:sp>
        <p:nvSpPr>
          <p:cNvPr id="5" name="Text Placeholder 4"/>
          <p:cNvSpPr>
            <a:spLocks noGrp="1"/>
          </p:cNvSpPr>
          <p:nvPr>
            <p:ph type="body" sz="half" idx="3"/>
          </p:nvPr>
        </p:nvSpPr>
        <p:spPr/>
        <p:txBody>
          <a:bodyPr/>
          <a:lstStyle/>
          <a:p>
            <a:pPr algn="ctr"/>
            <a:r>
              <a:rPr lang="en-US" dirty="0" smtClean="0"/>
              <a:t>Ph.D.</a:t>
            </a:r>
            <a:endParaRPr lang="en-US" dirty="0"/>
          </a:p>
        </p:txBody>
      </p:sp>
      <p:sp>
        <p:nvSpPr>
          <p:cNvPr id="4" name="Content Placeholder 3"/>
          <p:cNvSpPr>
            <a:spLocks noGrp="1"/>
          </p:cNvSpPr>
          <p:nvPr>
            <p:ph sz="quarter" idx="2"/>
          </p:nvPr>
        </p:nvSpPr>
        <p:spPr/>
        <p:txBody>
          <a:bodyPr/>
          <a:lstStyle/>
          <a:p>
            <a:r>
              <a:rPr lang="en-US" dirty="0" smtClean="0"/>
              <a:t>Usually paid for by student or employer</a:t>
            </a:r>
          </a:p>
          <a:p>
            <a:r>
              <a:rPr lang="en-US" dirty="0" smtClean="0"/>
              <a:t>Loans and grants are available</a:t>
            </a:r>
          </a:p>
          <a:p>
            <a:r>
              <a:rPr lang="en-US" dirty="0" smtClean="0"/>
              <a:t>Rarely, assistantships are provided</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Usually paid for by an institutional “assistantship”</a:t>
            </a:r>
          </a:p>
          <a:p>
            <a:r>
              <a:rPr lang="en-US" dirty="0" smtClean="0"/>
              <a:t>Pays full or partial tuition</a:t>
            </a:r>
          </a:p>
          <a:p>
            <a:r>
              <a:rPr lang="en-US" dirty="0" smtClean="0"/>
              <a:t>Pays a small stipend ($1800 - $3000 / month, 9 months)</a:t>
            </a:r>
          </a:p>
          <a:p>
            <a:r>
              <a:rPr lang="en-US" dirty="0" smtClean="0"/>
              <a:t>Two types of assistantships:</a:t>
            </a:r>
          </a:p>
          <a:p>
            <a:pPr lvl="1"/>
            <a:r>
              <a:rPr lang="en-US" dirty="0" smtClean="0"/>
              <a:t>teaching: requires students to assist a professor with a course (from grading to teaching) </a:t>
            </a:r>
          </a:p>
          <a:p>
            <a:pPr lvl="1"/>
            <a:r>
              <a:rPr lang="en-US" dirty="0" smtClean="0"/>
              <a:t>research: participate in a research group</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Steps in the Admission Process</a:t>
            </a:r>
            <a:endParaRPr lang="en-US" dirty="0"/>
          </a:p>
        </p:txBody>
      </p:sp>
      <p:sp>
        <p:nvSpPr>
          <p:cNvPr id="12" name="Text Placeholder 11"/>
          <p:cNvSpPr>
            <a:spLocks noGrp="1"/>
          </p:cNvSpPr>
          <p:nvPr>
            <p:ph idx="1"/>
          </p:nvPr>
        </p:nvSpPr>
        <p:spPr/>
        <p:txBody>
          <a:bodyPr anchor="t">
            <a:normAutofit fontScale="92500" lnSpcReduction="20000"/>
          </a:bodyPr>
          <a:lstStyle/>
          <a:p>
            <a:pPr marL="624078" indent="-514350">
              <a:buFont typeface="+mj-lt"/>
              <a:buAutoNum type="arabicPeriod"/>
            </a:pPr>
            <a:r>
              <a:rPr lang="en-US" dirty="0" smtClean="0"/>
              <a:t>Admission to the University – Based on GRE scores, official transcripts</a:t>
            </a:r>
          </a:p>
          <a:p>
            <a:pPr marL="624078" indent="-514350">
              <a:buFont typeface="+mj-lt"/>
              <a:buAutoNum type="arabicPeriod"/>
            </a:pPr>
            <a:r>
              <a:rPr lang="en-US" dirty="0" smtClean="0"/>
              <a:t>Admission to School, Academic Program or Department – Based on official transcripts, letters of recommendation, personal statement</a:t>
            </a:r>
          </a:p>
          <a:p>
            <a:pPr marL="624078" indent="-514350">
              <a:buFont typeface="+mj-lt"/>
              <a:buAutoNum type="arabicPeriod"/>
            </a:pPr>
            <a:r>
              <a:rPr lang="en-US" dirty="0" smtClean="0"/>
              <a:t>Assistantships – Based on official transcripts, letters of recommendation, area of interest, availability of financial support in the department</a:t>
            </a:r>
          </a:p>
          <a:p>
            <a:pPr marL="624078" indent="-514350">
              <a:buNone/>
            </a:pPr>
            <a:endParaRPr lang="en-US" dirty="0" smtClean="0"/>
          </a:p>
          <a:p>
            <a:pPr marL="624078" indent="-514350">
              <a:buNone/>
            </a:pPr>
            <a:r>
              <a:rPr lang="en-US" dirty="0" smtClean="0"/>
              <a:t>Once all three of these steps have been completed, a letter of acceptance (with offer) or rejection (without explanation) is sent.</a:t>
            </a:r>
          </a:p>
          <a:p>
            <a:pPr marL="624078" indent="-514350">
              <a:buFont typeface="+mj-lt"/>
              <a:buAutoNum type="arabi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Ph.D. Programs in CS in the US</a:t>
            </a:r>
            <a:br>
              <a:rPr lang="en-US" dirty="0" smtClean="0"/>
            </a:br>
            <a:r>
              <a:rPr lang="en-US" sz="2222" dirty="0" smtClean="0"/>
              <a:t>U.S. News – Rank Based on Survey of Academic Computer Scientists</a:t>
            </a:r>
            <a:endParaRPr lang="en-US" sz="2222" dirty="0"/>
          </a:p>
        </p:txBody>
      </p:sp>
      <p:sp>
        <p:nvSpPr>
          <p:cNvPr id="4" name="Content Placeholder 3"/>
          <p:cNvSpPr>
            <a:spLocks noGrp="1"/>
          </p:cNvSpPr>
          <p:nvPr>
            <p:ph idx="1"/>
          </p:nvPr>
        </p:nvSpPr>
        <p:spPr/>
        <p:txBody>
          <a:bodyPr>
            <a:normAutofit fontScale="92500" lnSpcReduction="10000"/>
          </a:bodyPr>
          <a:lstStyle/>
          <a:p>
            <a:pPr marL="514350" indent="-514350">
              <a:buFont typeface="+mj-lt"/>
              <a:buAutoNum type="arabicPeriod"/>
            </a:pPr>
            <a:r>
              <a:rPr lang="en-US" dirty="0" smtClean="0"/>
              <a:t>Carnegie Mellon (CMU)</a:t>
            </a:r>
          </a:p>
          <a:p>
            <a:pPr marL="514350" indent="-514350">
              <a:buFont typeface="+mj-lt"/>
              <a:buAutoNum type="arabicPeriod"/>
            </a:pPr>
            <a:r>
              <a:rPr lang="en-US" dirty="0" smtClean="0"/>
              <a:t>Massachusetts Institute of Technology (MIT)</a:t>
            </a:r>
          </a:p>
          <a:p>
            <a:pPr marL="514350" indent="-514350">
              <a:buFont typeface="+mj-lt"/>
              <a:buAutoNum type="arabicPeriod"/>
            </a:pPr>
            <a:r>
              <a:rPr lang="en-US" dirty="0" smtClean="0"/>
              <a:t>Stanford</a:t>
            </a:r>
          </a:p>
          <a:p>
            <a:pPr marL="514350" indent="-514350">
              <a:buFont typeface="+mj-lt"/>
              <a:buAutoNum type="arabicPeriod"/>
            </a:pPr>
            <a:r>
              <a:rPr lang="en-US" dirty="0" smtClean="0"/>
              <a:t>University of California – Berkeley (UCB)</a:t>
            </a:r>
          </a:p>
          <a:p>
            <a:pPr marL="514350" indent="-514350">
              <a:buFont typeface="+mj-lt"/>
              <a:buAutoNum type="arabicPeriod"/>
            </a:pPr>
            <a:r>
              <a:rPr lang="en-US" dirty="0" smtClean="0"/>
              <a:t>Cornell University</a:t>
            </a:r>
          </a:p>
          <a:p>
            <a:pPr marL="514350" indent="-514350">
              <a:buFont typeface="+mj-lt"/>
              <a:buAutoNum type="arabicPeriod"/>
            </a:pPr>
            <a:r>
              <a:rPr lang="en-US" dirty="0" smtClean="0"/>
              <a:t>University of Illinois – Urbana/Champaign (UIUC)</a:t>
            </a:r>
          </a:p>
          <a:p>
            <a:pPr marL="514350" indent="-514350">
              <a:buFont typeface="+mj-lt"/>
              <a:buAutoNum type="arabicPeriod"/>
            </a:pPr>
            <a:r>
              <a:rPr lang="en-US" dirty="0" smtClean="0"/>
              <a:t>University of Washington</a:t>
            </a:r>
          </a:p>
          <a:p>
            <a:pPr marL="514350" indent="-514350">
              <a:buFont typeface="+mj-lt"/>
              <a:buAutoNum type="arabicPeriod"/>
            </a:pPr>
            <a:r>
              <a:rPr lang="en-US" dirty="0" smtClean="0"/>
              <a:t>Princeton</a:t>
            </a:r>
          </a:p>
          <a:p>
            <a:pPr marL="514350" indent="-514350">
              <a:buFont typeface="+mj-lt"/>
              <a:buAutoNum type="arabicPeriod"/>
            </a:pPr>
            <a:r>
              <a:rPr lang="en-US" dirty="0" smtClean="0"/>
              <a:t>University of Texas – Austin (UT Austin)</a:t>
            </a:r>
          </a:p>
          <a:p>
            <a:pPr marL="514350" indent="-514350">
              <a:buFont typeface="+mj-lt"/>
              <a:buAutoNum type="arabicPeriod"/>
            </a:pPr>
            <a:r>
              <a:rPr lang="en-US" dirty="0" smtClean="0"/>
              <a:t>Georgia Tech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 M.C.S. </a:t>
            </a:r>
            <a:r>
              <a:rPr lang="en-US" smtClean="0"/>
              <a:t>Programs in </a:t>
            </a:r>
            <a:r>
              <a:rPr lang="en-US" dirty="0" smtClean="0"/>
              <a:t>the US</a:t>
            </a:r>
            <a:br>
              <a:rPr lang="en-US" dirty="0" smtClean="0"/>
            </a:br>
            <a:r>
              <a:rPr lang="en-US" sz="2222" dirty="0" smtClean="0"/>
              <a:t>Rank Based on Survey of Professional Computer Scientists</a:t>
            </a:r>
            <a:endParaRPr lang="en-US" sz="2222"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University of Nebraska – Lincoln</a:t>
            </a:r>
          </a:p>
          <a:p>
            <a:pPr marL="514350" indent="-514350">
              <a:buFont typeface="+mj-lt"/>
              <a:buAutoNum type="arabicPeriod"/>
            </a:pPr>
            <a:r>
              <a:rPr lang="en-US" dirty="0" smtClean="0"/>
              <a:t>Georgia Institute of Technology</a:t>
            </a:r>
          </a:p>
          <a:p>
            <a:pPr marL="514350" indent="-514350">
              <a:buFont typeface="+mj-lt"/>
              <a:buAutoNum type="arabicPeriod"/>
            </a:pPr>
            <a:r>
              <a:rPr lang="en-US" dirty="0" smtClean="0"/>
              <a:t>University of California – Santa Barbara</a:t>
            </a:r>
          </a:p>
          <a:p>
            <a:pPr marL="514350" indent="-514350">
              <a:buFont typeface="+mj-lt"/>
              <a:buAutoNum type="arabicPeriod"/>
            </a:pPr>
            <a:r>
              <a:rPr lang="en-US" dirty="0" smtClean="0"/>
              <a:t>University of Pittsburgh</a:t>
            </a:r>
          </a:p>
          <a:p>
            <a:pPr marL="514350" indent="-514350">
              <a:buFont typeface="+mj-lt"/>
              <a:buAutoNum type="arabicPeriod"/>
            </a:pPr>
            <a:r>
              <a:rPr lang="en-US" dirty="0" smtClean="0"/>
              <a:t>University of Rochester</a:t>
            </a:r>
          </a:p>
          <a:p>
            <a:pPr marL="514350" indent="-514350">
              <a:buFont typeface="+mj-lt"/>
              <a:buAutoNum type="arabicPeriod"/>
            </a:pPr>
            <a:r>
              <a:rPr lang="en-US" dirty="0" smtClean="0"/>
              <a:t>Washington State University</a:t>
            </a:r>
          </a:p>
          <a:p>
            <a:pPr marL="514350" indent="-514350">
              <a:buFont typeface="+mj-lt"/>
              <a:buAutoNum type="arabicPeriod"/>
            </a:pPr>
            <a:r>
              <a:rPr lang="en-US" dirty="0" smtClean="0"/>
              <a:t>Stony Brook University</a:t>
            </a:r>
          </a:p>
          <a:p>
            <a:pPr marL="514350" indent="-514350">
              <a:buFont typeface="+mj-lt"/>
              <a:buAutoNum type="arabicPeriod"/>
            </a:pPr>
            <a:r>
              <a:rPr lang="en-US" dirty="0" smtClean="0"/>
              <a:t>Rutgers University</a:t>
            </a:r>
          </a:p>
          <a:p>
            <a:pPr marL="514350" indent="-514350">
              <a:buFont typeface="+mj-lt"/>
              <a:buAutoNum type="arabicPeriod"/>
            </a:pPr>
            <a:r>
              <a:rPr lang="en-US" dirty="0" smtClean="0"/>
              <a:t>Stanford University</a:t>
            </a:r>
          </a:p>
          <a:p>
            <a:pPr marL="514350" indent="-514350">
              <a:buFont typeface="+mj-lt"/>
              <a:buAutoNum type="arabicPeriod"/>
            </a:pPr>
            <a:r>
              <a:rPr lang="en-US" dirty="0" smtClean="0"/>
              <a:t>Carnegie Mellon University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Graduate Programs That Have Accepted Truman Students in the Past</a:t>
            </a:r>
            <a:endParaRPr lang="en-US" dirty="0"/>
          </a:p>
        </p:txBody>
      </p:sp>
      <p:sp>
        <p:nvSpPr>
          <p:cNvPr id="3" name="Content Placeholder 2"/>
          <p:cNvSpPr>
            <a:spLocks noGrp="1"/>
          </p:cNvSpPr>
          <p:nvPr>
            <p:ph idx="1"/>
          </p:nvPr>
        </p:nvSpPr>
        <p:spPr/>
        <p:txBody>
          <a:bodyPr>
            <a:normAutofit/>
          </a:bodyPr>
          <a:lstStyle/>
          <a:p>
            <a:r>
              <a:rPr lang="en-US" dirty="0" smtClean="0"/>
              <a:t>Washington University, St. Louis, #39</a:t>
            </a:r>
          </a:p>
          <a:p>
            <a:r>
              <a:rPr lang="en-US" dirty="0" smtClean="0"/>
              <a:t>MIT, #2</a:t>
            </a:r>
          </a:p>
          <a:p>
            <a:r>
              <a:rPr lang="en-US" dirty="0" smtClean="0"/>
              <a:t>University of Missouri – Columbia, #110</a:t>
            </a:r>
          </a:p>
          <a:p>
            <a:r>
              <a:rPr lang="en-US" dirty="0" smtClean="0"/>
              <a:t>Carnegie Mellon, #1</a:t>
            </a:r>
          </a:p>
          <a:p>
            <a:r>
              <a:rPr lang="en-US" dirty="0" smtClean="0"/>
              <a:t>Indiana University at Bloomington, #53</a:t>
            </a:r>
          </a:p>
          <a:p>
            <a:r>
              <a:rPr lang="en-US" dirty="0" smtClean="0"/>
              <a:t>University of Illinois at Urbana/Champaign, #6</a:t>
            </a:r>
          </a:p>
          <a:p>
            <a:r>
              <a:rPr lang="en-US" dirty="0" smtClean="0"/>
              <a:t>The College of William and Mary, #79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Resources for Investigating Graduate Programs</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Note that undergraduate rankings and graduate rankings are not well-correlated.</a:t>
            </a:r>
          </a:p>
          <a:p>
            <a:r>
              <a:rPr lang="en-US" dirty="0" smtClean="0"/>
              <a:t>U.S. News Survey of Engineering Programs</a:t>
            </a:r>
          </a:p>
          <a:p>
            <a:r>
              <a:rPr lang="en-US" dirty="0" smtClean="0"/>
              <a:t>Computing Research News (CRA) </a:t>
            </a:r>
            <a:r>
              <a:rPr lang="en-US" dirty="0" err="1" smtClean="0"/>
              <a:t>Taulbee</a:t>
            </a:r>
            <a:r>
              <a:rPr lang="en-US" dirty="0" smtClean="0"/>
              <a:t> Survey</a:t>
            </a:r>
          </a:p>
          <a:p>
            <a:r>
              <a:rPr lang="en-US" dirty="0" smtClean="0"/>
              <a:t>Former Truman students who have attended graduate programs</a:t>
            </a:r>
          </a:p>
          <a:p>
            <a:r>
              <a:rPr lang="en-US" dirty="0" smtClean="0"/>
              <a:t>Your professors</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the Right Program	</a:t>
            </a:r>
            <a:endParaRPr lang="en-US" dirty="0"/>
          </a:p>
        </p:txBody>
      </p:sp>
      <p:sp>
        <p:nvSpPr>
          <p:cNvPr id="3" name="Content Placeholder 2"/>
          <p:cNvSpPr>
            <a:spLocks noGrp="1"/>
          </p:cNvSpPr>
          <p:nvPr>
            <p:ph idx="1"/>
          </p:nvPr>
        </p:nvSpPr>
        <p:spPr/>
        <p:txBody>
          <a:bodyPr anchor="t">
            <a:normAutofit fontScale="92500"/>
          </a:bodyPr>
          <a:lstStyle/>
          <a:p>
            <a:pPr>
              <a:buNone/>
            </a:pPr>
            <a:r>
              <a:rPr lang="en-US" i="1" dirty="0" smtClean="0"/>
              <a:t>This is notoriously difficult.  </a:t>
            </a:r>
            <a:r>
              <a:rPr lang="en-US" dirty="0" smtClean="0"/>
              <a:t>Some things to consider.</a:t>
            </a:r>
          </a:p>
          <a:p>
            <a:r>
              <a:rPr lang="en-US" dirty="0" smtClean="0"/>
              <a:t>Consider the number of faculty in your chosen area of research (if you have one.)</a:t>
            </a:r>
          </a:p>
          <a:p>
            <a:r>
              <a:rPr lang="en-US" dirty="0" smtClean="0"/>
              <a:t>Assess the atmosphere of the department.  Is it competitive or collaborative ?</a:t>
            </a:r>
          </a:p>
          <a:p>
            <a:r>
              <a:rPr lang="en-US" dirty="0" smtClean="0"/>
              <a:t>How are graduate students treated in the department. (Google “graduate student computer science burnout Farkle State University”)</a:t>
            </a:r>
          </a:p>
          <a:p>
            <a:r>
              <a:rPr lang="en-US" dirty="0" smtClean="0"/>
              <a:t>Visit the department if you can.</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476"/>
            <a:ext cx="8229600" cy="5498060"/>
          </a:xfrm>
        </p:spPr>
        <p:txBody>
          <a:bodyPr/>
          <a:lstStyle/>
          <a:p>
            <a:r>
              <a:rPr lang="en-US" dirty="0" smtClean="0"/>
              <a:t>Find out how graduate students are evaluated</a:t>
            </a:r>
          </a:p>
          <a:p>
            <a:r>
              <a:rPr lang="en-US" dirty="0" smtClean="0"/>
              <a:t>What are the course requirements?</a:t>
            </a:r>
          </a:p>
          <a:p>
            <a:r>
              <a:rPr lang="en-US" dirty="0" smtClean="0"/>
              <a:t>What exams will you have to pass (comprehensive, qualifiers, written or oral)</a:t>
            </a:r>
          </a:p>
          <a:p>
            <a:r>
              <a:rPr lang="en-US" dirty="0" smtClean="0"/>
              <a:t>Cost of living in the area ($1500 / month goes a long way in Springfield, IL.  Not so far in Washington, D.C.)</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1174</TotalTime>
  <Words>1766</Words>
  <Application>Microsoft Macintosh PowerPoint</Application>
  <PresentationFormat>On-screen Show (4:3)</PresentationFormat>
  <Paragraphs>199</Paragraphs>
  <Slides>32</Slides>
  <Notes>0</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Urban</vt:lpstr>
      <vt:lpstr>Graduate Study in Computer Science</vt:lpstr>
      <vt:lpstr>Degrees Offered </vt:lpstr>
      <vt:lpstr>Steps in the Graduate School Admissions Process</vt:lpstr>
      <vt:lpstr>Top Ph.D. Programs in CS in the US U.S. News – Rank Based on Survey of Academic Computer Scientists</vt:lpstr>
      <vt:lpstr>Top M.C.S. Programs in the US Rank Based on Survey of Professional Computer Scientists</vt:lpstr>
      <vt:lpstr>Graduate Programs That Have Accepted Truman Students in the Past</vt:lpstr>
      <vt:lpstr>Resources for Investigating Graduate Programs </vt:lpstr>
      <vt:lpstr>Choosing the Right Program </vt:lpstr>
      <vt:lpstr>Slide 9</vt:lpstr>
      <vt:lpstr>Graduate School Readiness Exams</vt:lpstr>
      <vt:lpstr>The GRE </vt:lpstr>
      <vt:lpstr>The General Test</vt:lpstr>
      <vt:lpstr>Verbal Reasoning Section </vt:lpstr>
      <vt:lpstr>Reading Comprehension</vt:lpstr>
      <vt:lpstr>Text Completion</vt:lpstr>
      <vt:lpstr>Correct Answers</vt:lpstr>
      <vt:lpstr>Sentence Equivalence  Select the two choices which make the completed sentence most alike in meaning. </vt:lpstr>
      <vt:lpstr>Correct Answers </vt:lpstr>
      <vt:lpstr>Quantitative Reasoning</vt:lpstr>
      <vt:lpstr>Four types of questions </vt:lpstr>
      <vt:lpstr>Quantitative Comparison </vt:lpstr>
      <vt:lpstr>Multiple Choice – Select one Answer</vt:lpstr>
      <vt:lpstr>Multiple Choice – Select one or More Answers</vt:lpstr>
      <vt:lpstr>Numerical Entry – Enter your answer as an integer or a decimal</vt:lpstr>
      <vt:lpstr>Analytical Writing  Two Questions</vt:lpstr>
      <vt:lpstr>Analyze the Issue</vt:lpstr>
      <vt:lpstr>Analyze the argument</vt:lpstr>
      <vt:lpstr>The Application Process – Allow a minimum of two to three hours for each application. </vt:lpstr>
      <vt:lpstr>Letters of Reference – Whom to Ask – From Most to Least Helpful</vt:lpstr>
      <vt:lpstr>The “Personal Statement” or “Statement of Purpose”</vt:lpstr>
      <vt:lpstr>Paying for It (or, Getting Paid for It)</vt:lpstr>
      <vt:lpstr>Steps in the Admission Process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Graduate Programs in CS in the US U.S. News – Rank Based on Survey of Academic Computer Scientists</dc:title>
  <dc:creator>Robert Matthews</dc:creator>
  <cp:lastModifiedBy>Robert Matthews</cp:lastModifiedBy>
  <cp:revision>13</cp:revision>
  <cp:lastPrinted>2013-11-14T16:09:23Z</cp:lastPrinted>
  <dcterms:created xsi:type="dcterms:W3CDTF">2014-04-01T16:08:08Z</dcterms:created>
  <dcterms:modified xsi:type="dcterms:W3CDTF">2014-04-01T16:14:52Z</dcterms:modified>
</cp:coreProperties>
</file>